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479" r:id="rId2"/>
    <p:sldId id="480" r:id="rId3"/>
    <p:sldId id="481" r:id="rId4"/>
    <p:sldId id="482" r:id="rId5"/>
    <p:sldId id="483" r:id="rId6"/>
    <p:sldId id="484" r:id="rId7"/>
    <p:sldId id="485" r:id="rId8"/>
    <p:sldId id="486" r:id="rId9"/>
    <p:sldId id="487" r:id="rId10"/>
    <p:sldId id="488" r:id="rId11"/>
    <p:sldId id="489" r:id="rId12"/>
    <p:sldId id="490" r:id="rId13"/>
    <p:sldId id="494" r:id="rId14"/>
    <p:sldId id="498" r:id="rId15"/>
    <p:sldId id="495" r:id="rId16"/>
    <p:sldId id="496" r:id="rId17"/>
    <p:sldId id="49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58" autoAdjust="0"/>
    <p:restoredTop sz="94586" autoAdjust="0"/>
  </p:normalViewPr>
  <p:slideViewPr>
    <p:cSldViewPr>
      <p:cViewPr varScale="1">
        <p:scale>
          <a:sx n="60" d="100"/>
          <a:sy n="60" d="100"/>
        </p:scale>
        <p:origin x="-8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2AEB7C5-5249-4AB8-93FF-33A7308EE526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BF69D7-9A06-4511-8FE9-D05C94E41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10B-6FD4-4800-A2BE-0338C7D70094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36197-EA2A-4CB1-B439-4B3F51E8D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DAE7-E36E-4C1B-BFC9-C7D81BEB88FC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3D13-FDDD-4E12-BC2C-09E0174AB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E3179-8654-4E9D-82A2-BE5D8F6C50FA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591-3668-406B-ACCD-8594FC3F2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43B3-00C3-4761-82FB-A91111A4ED92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B379F-2B8B-4D28-9C43-DDA0043C0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5A0F7-D0B6-4F16-B3EA-2E0FF1F678D3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7A82C-1D5B-443B-BC74-9C1B6B648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0698-014D-4AEB-ACC7-D6E89344061B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05E0-DE40-4638-B34D-8D2A89A8C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E233-B8B8-44DB-8165-254F3E190AEE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54E9C-F924-45C3-ADA5-459030A43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B73E-19C3-48A3-B2C1-55F5062AD10E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22FE-C670-433D-86C6-7BBB9589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751A-4416-4656-9CD1-6CA22AF77C88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A1AA-811E-4783-B887-95EF9B205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F628E-03A9-4CE6-A13B-5F5AC6BDBEC3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637D4-0997-4110-B2FE-264A8EA0B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6E82-5A6C-45EE-A74F-3B1E15182597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8FD9-9E51-42D6-8DEA-1395B46A9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011CA-6D8D-4FFC-818D-4F5676644EC1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C5A074-539B-4846-BD33-4D83FC7E8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Типология текстов по эмоционально-смысловой доминанте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(описание типов текстов)</a:t>
            </a:r>
            <a:endParaRPr lang="ru-RU" b="1" dirty="0">
              <a:ln>
                <a:solidFill>
                  <a:srgbClr val="FFFF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= </a:t>
            </a:r>
            <a:r>
              <a:rPr lang="ru-RU" b="1" dirty="0" smtClean="0"/>
              <a:t>продолжение =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(красивые)</a:t>
            </a:r>
            <a:endParaRPr lang="ru-RU" b="1" dirty="0"/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Угадайте автора…</a:t>
            </a:r>
          </a:p>
          <a:p>
            <a:pPr eaLnBrk="1" hangingPunct="1">
              <a:buFontTx/>
              <a:buNone/>
            </a:pPr>
            <a:endParaRPr lang="ru-RU" sz="28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2800" dirty="0" smtClean="0">
                <a:cs typeface="Times New Roman" pitchFamily="18" charset="0"/>
              </a:rPr>
              <a:t>     </a:t>
            </a:r>
            <a:r>
              <a:rPr lang="ru-RU" sz="3600" dirty="0" smtClean="0">
                <a:cs typeface="Times New Roman" pitchFamily="18" charset="0"/>
              </a:rPr>
              <a:t>Мадемуазель, - обратился к ней чрезвычайно </a:t>
            </a:r>
            <a:r>
              <a:rPr lang="ru-RU" sz="3600" u="sng" dirty="0" smtClean="0">
                <a:cs typeface="Times New Roman" pitchFamily="18" charset="0"/>
              </a:rPr>
              <a:t>почтительным</a:t>
            </a:r>
            <a:r>
              <a:rPr lang="ru-RU" sz="3600" dirty="0" smtClean="0">
                <a:cs typeface="Times New Roman" pitchFamily="18" charset="0"/>
              </a:rPr>
              <a:t> тоном Роден, - вы, несомненно, обманываете меня, представившись мне как ищущая место </a:t>
            </a:r>
            <a:r>
              <a:rPr lang="ru-RU" sz="3600" u="sng" dirty="0" smtClean="0">
                <a:cs typeface="Times New Roman" pitchFamily="18" charset="0"/>
              </a:rPr>
              <a:t>служанки</a:t>
            </a:r>
            <a:r>
              <a:rPr lang="ru-RU" sz="3600" dirty="0" smtClean="0">
                <a:cs typeface="Times New Roman" pitchFamily="18" charset="0"/>
              </a:rPr>
              <a:t>. Это никак не вяжется ни с вашим прекрасным </a:t>
            </a:r>
            <a:r>
              <a:rPr lang="ru-RU" sz="3600" u="sng" dirty="0" smtClean="0">
                <a:cs typeface="Times New Roman" pitchFamily="18" charset="0"/>
              </a:rPr>
              <a:t>сложением</a:t>
            </a:r>
            <a:r>
              <a:rPr lang="ru-RU" sz="3600" dirty="0" smtClean="0">
                <a:cs typeface="Times New Roman" pitchFamily="18" charset="0"/>
              </a:rPr>
              <a:t>, ни с вашей нежной </a:t>
            </a:r>
            <a:r>
              <a:rPr lang="ru-RU" sz="3600" u="sng" dirty="0" smtClean="0">
                <a:cs typeface="Times New Roman" pitchFamily="18" charset="0"/>
              </a:rPr>
              <a:t>кожей</a:t>
            </a:r>
            <a:r>
              <a:rPr lang="ru-RU" sz="3600" dirty="0" smtClean="0">
                <a:cs typeface="Times New Roman" pitchFamily="18" charset="0"/>
              </a:rPr>
              <a:t>, ни с вашими сияющими </a:t>
            </a:r>
            <a:r>
              <a:rPr lang="ru-RU" sz="3600" u="sng" dirty="0" smtClean="0">
                <a:cs typeface="Times New Roman" pitchFamily="18" charset="0"/>
              </a:rPr>
              <a:t>глазами</a:t>
            </a:r>
            <a:r>
              <a:rPr lang="ru-RU" sz="3600" dirty="0" smtClean="0">
                <a:cs typeface="Times New Roman" pitchFamily="18" charset="0"/>
              </a:rPr>
              <a:t>, ни с вашими великолепными </a:t>
            </a:r>
            <a:r>
              <a:rPr lang="ru-RU" sz="3600" u="sng" dirty="0" smtClean="0">
                <a:cs typeface="Times New Roman" pitchFamily="18" charset="0"/>
              </a:rPr>
              <a:t>волосами</a:t>
            </a:r>
            <a:r>
              <a:rPr lang="ru-RU" sz="3600" dirty="0" smtClean="0">
                <a:cs typeface="Times New Roman" pitchFamily="18" charset="0"/>
              </a:rPr>
              <a:t>. </a:t>
            </a:r>
          </a:p>
          <a:p>
            <a:pPr eaLnBrk="1" hangingPunct="1">
              <a:buFontTx/>
              <a:buNone/>
            </a:pPr>
            <a:endParaRPr lang="ru-RU" sz="28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cs typeface="Times New Roman" pitchFamily="18" charset="0"/>
              </a:rPr>
              <a:t>    Ваша </a:t>
            </a:r>
            <a:r>
              <a:rPr lang="ru-RU" sz="3600" u="sng" dirty="0" smtClean="0">
                <a:cs typeface="Times New Roman" pitchFamily="18" charset="0"/>
              </a:rPr>
              <a:t>безупречная</a:t>
            </a:r>
            <a:r>
              <a:rPr lang="ru-RU" sz="3600" dirty="0" smtClean="0">
                <a:cs typeface="Times New Roman" pitchFamily="18" charset="0"/>
              </a:rPr>
              <a:t> </a:t>
            </a:r>
            <a:r>
              <a:rPr lang="ru-RU" sz="3600" u="sng" dirty="0" smtClean="0">
                <a:cs typeface="Times New Roman" pitchFamily="18" charset="0"/>
              </a:rPr>
              <a:t>манера</a:t>
            </a:r>
            <a:r>
              <a:rPr lang="ru-RU" sz="3600" dirty="0" smtClean="0">
                <a:cs typeface="Times New Roman" pitchFamily="18" charset="0"/>
              </a:rPr>
              <a:t> общения безусловно превосходит то, что необходимо особам, идущим в </a:t>
            </a:r>
            <a:r>
              <a:rPr lang="ru-RU" sz="3600" u="sng" dirty="0" smtClean="0">
                <a:cs typeface="Times New Roman" pitchFamily="18" charset="0"/>
              </a:rPr>
              <a:t>услужение</a:t>
            </a:r>
            <a:r>
              <a:rPr lang="ru-RU" sz="3600" dirty="0" smtClean="0">
                <a:cs typeface="Times New Roman" pitchFamily="18" charset="0"/>
              </a:rPr>
              <a:t>. Нет, мадемуазель, столь </a:t>
            </a:r>
            <a:r>
              <a:rPr lang="ru-RU" sz="3600" u="sng" dirty="0" smtClean="0">
                <a:cs typeface="Times New Roman" pitchFamily="18" charset="0"/>
              </a:rPr>
              <a:t>щедро</a:t>
            </a:r>
            <a:r>
              <a:rPr lang="ru-RU" sz="3600" dirty="0" smtClean="0">
                <a:cs typeface="Times New Roman" pitchFamily="18" charset="0"/>
              </a:rPr>
              <a:t> одарённая природой, вы не можете быть </a:t>
            </a:r>
            <a:r>
              <a:rPr lang="ru-RU" sz="3600" u="sng" dirty="0" smtClean="0">
                <a:cs typeface="Times New Roman" pitchFamily="18" charset="0"/>
              </a:rPr>
              <a:t>жертвой</a:t>
            </a:r>
            <a:r>
              <a:rPr lang="ru-RU" sz="3600" dirty="0" smtClean="0">
                <a:cs typeface="Times New Roman" pitchFamily="18" charset="0"/>
              </a:rPr>
              <a:t> роковых обстоятельств, вы не из тех, кому пристало выслушивать приказания, скорее я могу ждать от вас распоряжений и с готовностью </a:t>
            </a:r>
            <a:r>
              <a:rPr lang="ru-RU" sz="3600" u="sng" dirty="0" smtClean="0">
                <a:cs typeface="Times New Roman" pitchFamily="18" charset="0"/>
              </a:rPr>
              <a:t>исполнить</a:t>
            </a:r>
            <a:r>
              <a:rPr lang="ru-RU" sz="3600" dirty="0" smtClean="0">
                <a:cs typeface="Times New Roman" pitchFamily="18" charset="0"/>
              </a:rPr>
              <a:t> их.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>Жорж Санд "</a:t>
            </a:r>
            <a:r>
              <a:rPr lang="ru-RU" dirty="0" err="1" smtClean="0"/>
              <a:t>Леони</a:t>
            </a:r>
            <a:r>
              <a:rPr lang="ru-RU" dirty="0" smtClean="0"/>
              <a:t> </a:t>
            </a:r>
            <a:r>
              <a:rPr lang="ru-RU" dirty="0" err="1" smtClean="0"/>
              <a:t>Леони</a:t>
            </a:r>
            <a:r>
              <a:rPr lang="ru-RU" dirty="0" smtClean="0"/>
              <a:t>"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- Нет, </a:t>
            </a:r>
            <a:r>
              <a:rPr lang="ru-RU" sz="2400" u="sng" dirty="0" smtClean="0"/>
              <a:t>нет</a:t>
            </a:r>
            <a:r>
              <a:rPr lang="ru-RU" sz="2400" dirty="0" smtClean="0"/>
              <a:t>! Ты меня не бросишь, я никогда на это не соглашусь! Если твоя </a:t>
            </a:r>
            <a:r>
              <a:rPr lang="ru-RU" sz="2400" u="sng" dirty="0" smtClean="0"/>
              <a:t>гордость</a:t>
            </a:r>
            <a:r>
              <a:rPr lang="ru-RU" sz="2400" dirty="0" smtClean="0"/>
              <a:t>, вполне </a:t>
            </a:r>
            <a:r>
              <a:rPr lang="ru-RU" sz="2400" u="sng" dirty="0" smtClean="0"/>
              <a:t>естественная</a:t>
            </a:r>
            <a:r>
              <a:rPr lang="ru-RU" sz="2400" dirty="0" smtClean="0"/>
              <a:t> и справедливая, останется непреклонной, я </a:t>
            </a:r>
            <a:r>
              <a:rPr lang="ru-RU" sz="2400" u="sng" dirty="0" smtClean="0"/>
              <a:t>лягу</a:t>
            </a:r>
            <a:r>
              <a:rPr lang="ru-RU" sz="2400" dirty="0" smtClean="0"/>
              <a:t> у твоих </a:t>
            </a:r>
            <a:r>
              <a:rPr lang="ru-RU" sz="2400" u="sng" dirty="0" smtClean="0"/>
              <a:t>ног</a:t>
            </a:r>
            <a:r>
              <a:rPr lang="ru-RU" sz="2400" dirty="0" smtClean="0"/>
              <a:t> на пороге этой двери и </a:t>
            </a:r>
            <a:r>
              <a:rPr lang="ru-RU" sz="2400" u="sng" dirty="0" smtClean="0"/>
              <a:t>покончу с собой</a:t>
            </a:r>
            <a:r>
              <a:rPr lang="ru-RU" sz="2400" dirty="0" smtClean="0"/>
              <a:t>, если ты перешагнёшь через меня. Нет, ты не уйдёшь: ведь я тебя </a:t>
            </a:r>
            <a:r>
              <a:rPr lang="ru-RU" sz="2400" u="sng" dirty="0" smtClean="0"/>
              <a:t>страстно</a:t>
            </a:r>
            <a:r>
              <a:rPr lang="ru-RU" sz="2400" dirty="0" smtClean="0"/>
              <a:t> люблю, ты единственная женщина на свете, которую я смог  ещё уважать и которой способен </a:t>
            </a:r>
            <a:r>
              <a:rPr lang="ru-RU" sz="2400" u="sng" dirty="0" smtClean="0"/>
              <a:t>восхищаться</a:t>
            </a:r>
            <a:r>
              <a:rPr lang="ru-RU" sz="2400" dirty="0" smtClean="0"/>
              <a:t> после шестимесячного обладания. То, что я говорил, было глупо, гнусно и лживо. Ты не знаешь, </a:t>
            </a:r>
            <a:r>
              <a:rPr lang="ru-RU" sz="2400" u="sng" dirty="0" err="1" smtClean="0"/>
              <a:t>Жюльетта</a:t>
            </a:r>
            <a:r>
              <a:rPr lang="ru-RU" sz="2400" dirty="0" smtClean="0"/>
              <a:t>, о, ты ещё не знаешь всех моих несчастий! Ты не знаешь, на что меня обрекает эта компания </a:t>
            </a:r>
            <a:r>
              <a:rPr lang="ru-RU" sz="2400" u="sng" dirty="0" smtClean="0"/>
              <a:t>погибших людей</a:t>
            </a:r>
            <a:r>
              <a:rPr lang="ru-RU" sz="2400" dirty="0" smtClean="0"/>
              <a:t>, куда меня влечет душа, созданная из бронзы, огня, </a:t>
            </a:r>
            <a:r>
              <a:rPr lang="ru-RU" sz="2400" u="sng" dirty="0" smtClean="0"/>
              <a:t>золота и грязи</a:t>
            </a:r>
            <a:r>
              <a:rPr lang="ru-RU" sz="2400" dirty="0" smtClean="0"/>
              <a:t>, дарованная мне небом и адом! Если ты разлюбила меня,  </a:t>
            </a:r>
            <a:r>
              <a:rPr lang="ru-RU" sz="2400" u="sng" dirty="0" smtClean="0"/>
              <a:t>не хочу больше жить</a:t>
            </a:r>
            <a:r>
              <a:rPr lang="ru-RU" sz="2400" dirty="0" smtClean="0"/>
              <a:t>. &lt;...&gt;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>эротичность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ru-RU" sz="2800" dirty="0" smtClean="0"/>
              <a:t>«Однажды взирала я на крест с Распятием на нем, и когда взирала я на Распятие телесными очами, вдруг </a:t>
            </a:r>
            <a:r>
              <a:rPr lang="ru-RU" sz="2800" u="sng" dirty="0" smtClean="0"/>
              <a:t>зажглась</a:t>
            </a:r>
            <a:r>
              <a:rPr lang="ru-RU" sz="2800" dirty="0" smtClean="0"/>
              <a:t> душа моя такою пламенною любовью, что даже </a:t>
            </a:r>
            <a:r>
              <a:rPr lang="ru-RU" sz="2800" u="sng" dirty="0" smtClean="0"/>
              <a:t>члены моего тела </a:t>
            </a:r>
            <a:r>
              <a:rPr lang="ru-RU" sz="2800" dirty="0" smtClean="0"/>
              <a:t>чувствовали ее с великою радостью и наслаждением. Видела же я и чувствовала, что Христос обнимает душу мою рукою, которая пригвождена была ко кресту, и радовалась я величайшей радостью. И иногда от теснейшего этого объятия кажется душе, что </a:t>
            </a:r>
            <a:r>
              <a:rPr lang="ru-RU" sz="2800" u="sng" dirty="0" smtClean="0"/>
              <a:t>входит</a:t>
            </a:r>
            <a:r>
              <a:rPr lang="ru-RU" sz="2800" dirty="0" smtClean="0"/>
              <a:t> она в бок Христов» </a:t>
            </a:r>
          </a:p>
          <a:p>
            <a:r>
              <a:rPr lang="ru-RU" sz="2400" dirty="0" smtClean="0"/>
              <a:t>(«Откровения блаженной Анжелы» 1918, 150-151).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>эротичность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ru-RU" dirty="0" smtClean="0"/>
              <a:t>Любовь, которую испытывает визионерка к небесному другу, не остается без взаимности: «</a:t>
            </a:r>
            <a:r>
              <a:rPr lang="ru-RU" i="1" dirty="0" smtClean="0"/>
              <a:t>Дочь Моя, сладостная Моя, очень Я люблю тебя. Был Я с апостолами, и видели они Меня очами телесными, но не чувствовали Меня так, как чувствуешь ты; «Дочь Моя, </a:t>
            </a:r>
            <a:r>
              <a:rPr lang="ru-RU" i="1" u="sng" dirty="0" smtClean="0"/>
              <a:t>сладостная</a:t>
            </a:r>
            <a:r>
              <a:rPr lang="ru-RU" i="1" dirty="0" smtClean="0"/>
              <a:t> Моя, дочь Моя, Храм Мой, дочь Моя, услаждения Мое, люби Меня, ибо очень люблю Я тебя, много больше, чем ты любишь Меня</a:t>
            </a:r>
            <a:r>
              <a:rPr lang="ru-RU" dirty="0" smtClean="0"/>
              <a:t>».  </a:t>
            </a:r>
            <a:r>
              <a:rPr lang="ru-RU" i="1" dirty="0" smtClean="0"/>
              <a:t>         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>эротичность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ru-RU" dirty="0" smtClean="0"/>
              <a:t>«Когда богатейший супруг желает обогатить её (душу) и ласкает её ещё больше, Он так вовлекает ее в себя Самого, что подобно человеку, который лишается чувств от чрезмерного удовольствия и радости, она ощущает себя как бы несомой на этих Божественных руках, прилепившейся к этому священному боку, к этим божественным сосцам» </a:t>
            </a:r>
          </a:p>
          <a:p>
            <a:r>
              <a:rPr lang="ru-RU" sz="2800" dirty="0" smtClean="0"/>
              <a:t>(Тереза </a:t>
            </a:r>
            <a:r>
              <a:rPr lang="ru-RU" sz="2800" dirty="0" err="1" smtClean="0"/>
              <a:t>Авильская</a:t>
            </a:r>
            <a:r>
              <a:rPr lang="ru-RU" sz="2800" dirty="0" smtClean="0"/>
              <a:t> 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rgbClr val="FFC00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FF0000"/>
                </a:solidFill>
              </a:rPr>
              <a:t>К</a:t>
            </a:r>
            <a:r>
              <a:rPr lang="ru-RU" sz="7200" b="1" dirty="0" smtClean="0">
                <a:solidFill>
                  <a:schemeClr val="accent2"/>
                </a:solidFill>
              </a:rPr>
              <a:t>р</a:t>
            </a:r>
            <a:r>
              <a:rPr lang="ru-RU" sz="7200" b="1" dirty="0" smtClean="0">
                <a:solidFill>
                  <a:schemeClr val="accent1"/>
                </a:solidFill>
              </a:rPr>
              <a:t>а</a:t>
            </a:r>
            <a:r>
              <a:rPr lang="ru-RU" sz="7200" b="1" dirty="0" smtClean="0">
                <a:solidFill>
                  <a:srgbClr val="996633"/>
                </a:solidFill>
              </a:rPr>
              <a:t>с</a:t>
            </a:r>
            <a:r>
              <a:rPr lang="ru-RU" sz="7200" b="1" dirty="0" smtClean="0"/>
              <a:t>и</a:t>
            </a:r>
            <a:r>
              <a:rPr lang="ru-RU" sz="7200" b="1" dirty="0" smtClean="0">
                <a:solidFill>
                  <a:srgbClr val="FF3399"/>
                </a:solidFill>
              </a:rPr>
              <a:t>в</a:t>
            </a:r>
            <a:r>
              <a:rPr lang="ru-RU" sz="7200" b="1" dirty="0" smtClean="0">
                <a:solidFill>
                  <a:srgbClr val="6600CC"/>
                </a:solidFill>
              </a:rPr>
              <a:t>ы</a:t>
            </a:r>
            <a:r>
              <a:rPr lang="ru-RU" sz="7200" b="1" dirty="0" smtClean="0">
                <a:solidFill>
                  <a:srgbClr val="FF0000"/>
                </a:solidFill>
              </a:rPr>
              <a:t>е</a:t>
            </a:r>
            <a:r>
              <a:rPr lang="ru-RU" sz="7200" b="1" dirty="0" smtClean="0"/>
              <a:t> т</a:t>
            </a:r>
            <a:r>
              <a:rPr lang="ru-RU" sz="7200" b="1" dirty="0" smtClean="0">
                <a:solidFill>
                  <a:schemeClr val="accent1"/>
                </a:solidFill>
              </a:rPr>
              <a:t>е</a:t>
            </a:r>
            <a:r>
              <a:rPr lang="ru-RU" sz="7200" b="1" dirty="0" smtClean="0">
                <a:solidFill>
                  <a:srgbClr val="CC0066"/>
                </a:solidFill>
              </a:rPr>
              <a:t>к</a:t>
            </a:r>
            <a:r>
              <a:rPr lang="ru-RU" sz="7200" b="1" dirty="0" smtClean="0">
                <a:solidFill>
                  <a:srgbClr val="339966"/>
                </a:solidFill>
              </a:rPr>
              <a:t>с</a:t>
            </a:r>
            <a:r>
              <a:rPr lang="ru-RU" sz="7200" b="1" dirty="0" smtClean="0">
                <a:solidFill>
                  <a:schemeClr val="bg1"/>
                </a:solidFill>
              </a:rPr>
              <a:t>т</a:t>
            </a:r>
            <a:r>
              <a:rPr lang="ru-RU" sz="7200" b="1" dirty="0" smtClean="0">
                <a:solidFill>
                  <a:srgbClr val="9966FF"/>
                </a:solidFill>
              </a:rPr>
              <a:t>ы</a:t>
            </a:r>
            <a:endParaRPr lang="ru-RU" sz="7200" b="1" dirty="0">
              <a:ln>
                <a:solidFill>
                  <a:srgbClr val="FFFF00"/>
                </a:solidFill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80292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= </a:t>
            </a:r>
            <a:r>
              <a:rPr lang="ru-RU" b="1" dirty="0" smtClean="0"/>
              <a:t>завершение =</a:t>
            </a:r>
            <a:endParaRPr lang="en-US" b="1" dirty="0" smtClean="0"/>
          </a:p>
        </p:txBody>
      </p:sp>
    </p:spTree>
  </p:cSld>
  <p:clrMapOvr>
    <a:masterClrMapping/>
  </p:clrMapOvr>
  <p:transition spd="slow">
    <p:wheel spokes="1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rgbClr val="FFC00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FF0000"/>
                </a:solidFill>
              </a:rPr>
              <a:t>К</a:t>
            </a:r>
            <a:r>
              <a:rPr lang="ru-RU" sz="7200" b="1" dirty="0" smtClean="0">
                <a:solidFill>
                  <a:schemeClr val="accent2"/>
                </a:solidFill>
              </a:rPr>
              <a:t>р</a:t>
            </a:r>
            <a:r>
              <a:rPr lang="ru-RU" sz="7200" b="1" dirty="0" smtClean="0">
                <a:solidFill>
                  <a:schemeClr val="accent1"/>
                </a:solidFill>
              </a:rPr>
              <a:t>а</a:t>
            </a:r>
            <a:r>
              <a:rPr lang="ru-RU" sz="7200" b="1" dirty="0" smtClean="0">
                <a:solidFill>
                  <a:srgbClr val="996633"/>
                </a:solidFill>
              </a:rPr>
              <a:t>с</a:t>
            </a:r>
            <a:r>
              <a:rPr lang="ru-RU" sz="7200" b="1" dirty="0" smtClean="0"/>
              <a:t>и</a:t>
            </a:r>
            <a:r>
              <a:rPr lang="ru-RU" sz="7200" b="1" dirty="0" smtClean="0">
                <a:solidFill>
                  <a:srgbClr val="FF3399"/>
                </a:solidFill>
              </a:rPr>
              <a:t>в</a:t>
            </a:r>
            <a:r>
              <a:rPr lang="ru-RU" sz="7200" b="1" dirty="0" smtClean="0">
                <a:solidFill>
                  <a:srgbClr val="6600CC"/>
                </a:solidFill>
              </a:rPr>
              <a:t>ы</a:t>
            </a:r>
            <a:r>
              <a:rPr lang="ru-RU" sz="7200" b="1" dirty="0" smtClean="0">
                <a:solidFill>
                  <a:srgbClr val="FF0000"/>
                </a:solidFill>
              </a:rPr>
              <a:t>е</a:t>
            </a:r>
            <a:r>
              <a:rPr lang="ru-RU" sz="7200" b="1" dirty="0" smtClean="0"/>
              <a:t> т</a:t>
            </a:r>
            <a:r>
              <a:rPr lang="ru-RU" sz="7200" b="1" dirty="0" smtClean="0">
                <a:solidFill>
                  <a:schemeClr val="accent1"/>
                </a:solidFill>
              </a:rPr>
              <a:t>е</a:t>
            </a:r>
            <a:r>
              <a:rPr lang="ru-RU" sz="7200" b="1" dirty="0" smtClean="0">
                <a:solidFill>
                  <a:srgbClr val="CC0066"/>
                </a:solidFill>
              </a:rPr>
              <a:t>к</a:t>
            </a:r>
            <a:r>
              <a:rPr lang="ru-RU" sz="7200" b="1" dirty="0" smtClean="0">
                <a:solidFill>
                  <a:srgbClr val="339966"/>
                </a:solidFill>
              </a:rPr>
              <a:t>с</a:t>
            </a:r>
            <a:r>
              <a:rPr lang="ru-RU" sz="7200" b="1" dirty="0" smtClean="0">
                <a:solidFill>
                  <a:schemeClr val="bg1"/>
                </a:solidFill>
              </a:rPr>
              <a:t>т</a:t>
            </a:r>
            <a:r>
              <a:rPr lang="ru-RU" sz="7200" b="1" dirty="0" smtClean="0">
                <a:solidFill>
                  <a:srgbClr val="9966FF"/>
                </a:solidFill>
              </a:rPr>
              <a:t>ы</a:t>
            </a:r>
            <a:endParaRPr lang="ru-RU" sz="7200" b="1" dirty="0">
              <a:ln>
                <a:solidFill>
                  <a:srgbClr val="FFFF00"/>
                </a:solidFill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/>
          </a:p>
        </p:txBody>
      </p:sp>
    </p:spTree>
  </p:cSld>
  <p:clrMapOvr>
    <a:masterClrMapping/>
  </p:clrMapOvr>
  <p:transition spd="slow">
    <p:wheel spokes="1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r>
              <a:rPr lang="ru-RU" sz="3600" b="1" dirty="0" smtClean="0">
                <a:solidFill>
                  <a:schemeClr val="accent2"/>
                </a:solidFill>
              </a:rPr>
              <a:t>р</a:t>
            </a:r>
            <a:r>
              <a:rPr lang="ru-RU" sz="3600" b="1" dirty="0" smtClean="0">
                <a:solidFill>
                  <a:schemeClr val="accent1"/>
                </a:solidFill>
              </a:rPr>
              <a:t>а</a:t>
            </a:r>
            <a:r>
              <a:rPr lang="ru-RU" sz="3600" b="1" dirty="0" smtClean="0">
                <a:solidFill>
                  <a:srgbClr val="996633"/>
                </a:solidFill>
              </a:rPr>
              <a:t>с</a:t>
            </a:r>
            <a:r>
              <a:rPr lang="ru-RU" sz="3600" b="1" dirty="0" smtClean="0"/>
              <a:t>и</a:t>
            </a:r>
            <a:r>
              <a:rPr lang="ru-RU" sz="3600" b="1" dirty="0" smtClean="0">
                <a:solidFill>
                  <a:srgbClr val="FF3399"/>
                </a:solidFill>
              </a:rPr>
              <a:t>в</a:t>
            </a:r>
            <a:r>
              <a:rPr lang="ru-RU" sz="3600" b="1" dirty="0" smtClean="0">
                <a:solidFill>
                  <a:srgbClr val="6600CC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 т</a:t>
            </a:r>
            <a:r>
              <a:rPr lang="ru-RU" sz="3600" b="1" dirty="0" smtClean="0">
                <a:solidFill>
                  <a:schemeClr val="accent1"/>
                </a:solidFill>
              </a:rPr>
              <a:t>е</a:t>
            </a:r>
            <a:r>
              <a:rPr lang="ru-RU" sz="3600" b="1" dirty="0" smtClean="0">
                <a:solidFill>
                  <a:srgbClr val="CC0066"/>
                </a:solidFill>
              </a:rPr>
              <a:t>к</a:t>
            </a:r>
            <a:r>
              <a:rPr lang="ru-RU" sz="3600" b="1" dirty="0" smtClean="0">
                <a:solidFill>
                  <a:srgbClr val="339966"/>
                </a:solidFill>
              </a:rPr>
              <a:t>с</a:t>
            </a:r>
            <a:r>
              <a:rPr lang="ru-RU" sz="3600" b="1" dirty="0" smtClean="0">
                <a:solidFill>
                  <a:schemeClr val="bg1"/>
                </a:solidFill>
              </a:rPr>
              <a:t>т</a:t>
            </a:r>
            <a:r>
              <a:rPr lang="ru-RU" sz="3600" b="1" dirty="0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dirty="0" smtClean="0">
                <a:cs typeface="Times New Roman" pitchFamily="18" charset="0"/>
              </a:rPr>
              <a:t>Описывают переживания и страдания героя, а чаще </a:t>
            </a:r>
            <a:r>
              <a:rPr lang="ru-RU" sz="4000" u="sng" dirty="0" smtClean="0">
                <a:cs typeface="Times New Roman" pitchFamily="18" charset="0"/>
              </a:rPr>
              <a:t>героини</a:t>
            </a:r>
            <a:r>
              <a:rPr lang="ru-RU" sz="4000" dirty="0" smtClean="0">
                <a:cs typeface="Times New Roman" pitchFamily="18" charset="0"/>
              </a:rPr>
              <a:t>, оказавшейся в необычных обстоятельствах.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4000" dirty="0" smtClean="0"/>
              <a:t>Ос</a:t>
            </a:r>
            <a:r>
              <a:rPr lang="ru-RU" sz="4000" dirty="0" smtClean="0">
                <a:cs typeface="Times New Roman" pitchFamily="18" charset="0"/>
              </a:rPr>
              <a:t>новное внимание уделяется </a:t>
            </a:r>
            <a:r>
              <a:rPr lang="ru-RU" sz="4000" u="sng" dirty="0" smtClean="0">
                <a:cs typeface="Times New Roman" pitchFamily="18" charset="0"/>
              </a:rPr>
              <a:t>внешнему</a:t>
            </a:r>
            <a:r>
              <a:rPr lang="ru-RU" sz="4000" dirty="0" smtClean="0">
                <a:cs typeface="Times New Roman" pitchFamily="18" charset="0"/>
              </a:rPr>
              <a:t> выражению эмоциональных переживаний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sz="4000" u="sng" smtClean="0"/>
              <a:t>Психологический коррелят</a:t>
            </a:r>
            <a:r>
              <a:rPr lang="ru-RU" sz="4000" smtClean="0"/>
              <a:t> = </a:t>
            </a:r>
            <a:r>
              <a:rPr lang="ru-RU" sz="4000" smtClean="0">
                <a:cs typeface="Times New Roman" pitchFamily="18" charset="0"/>
              </a:rPr>
              <a:t>демонстративность</a:t>
            </a:r>
            <a:endParaRPr lang="ru-RU" sz="400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smtClean="0"/>
              <a:t>О</a:t>
            </a:r>
            <a:r>
              <a:rPr lang="ru-RU" sz="4000" smtClean="0">
                <a:cs typeface="Times New Roman" pitchFamily="18" charset="0"/>
              </a:rPr>
              <a:t>собо</a:t>
            </a:r>
            <a:r>
              <a:rPr lang="ru-RU" sz="4000" smtClean="0"/>
              <a:t>е</a:t>
            </a:r>
            <a:r>
              <a:rPr lang="ru-RU" sz="4000" smtClean="0">
                <a:cs typeface="Times New Roman" pitchFamily="18" charset="0"/>
              </a:rPr>
              <a:t>, рассчитанно</a:t>
            </a:r>
            <a:r>
              <a:rPr lang="ru-RU" sz="4000" smtClean="0"/>
              <a:t>е</a:t>
            </a:r>
            <a:r>
              <a:rPr lang="ru-RU" sz="4000" smtClean="0">
                <a:cs typeface="Times New Roman" pitchFamily="18" charset="0"/>
              </a:rPr>
              <a:t> на внешний эффект поведении.</a:t>
            </a:r>
            <a:endParaRPr lang="ru-RU" sz="4000" smtClean="0"/>
          </a:p>
          <a:p>
            <a:pPr algn="just" eaLnBrk="1" hangingPunct="1">
              <a:buFont typeface="Arial" pitchFamily="34" charset="0"/>
              <a:buNone/>
            </a:pPr>
            <a:r>
              <a:rPr lang="ru-RU" sz="4000" smtClean="0"/>
              <a:t>Н</a:t>
            </a:r>
            <a:r>
              <a:rPr lang="ru-RU" sz="4000" smtClean="0">
                <a:cs typeface="Times New Roman" pitchFamily="18" charset="0"/>
              </a:rPr>
              <a:t>ебольшая глубина, наигранность переживаний и ситуативная их обусловленность.</a:t>
            </a:r>
            <a:endParaRPr lang="ru-RU" sz="4000" smtClean="0"/>
          </a:p>
          <a:p>
            <a:pPr algn="ctr" eaLnBrk="1" hangingPunct="1">
              <a:buFontTx/>
              <a:buNone/>
            </a:pPr>
            <a:endParaRPr lang="ru-RU" sz="280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u="sng" dirty="0" smtClean="0">
                <a:cs typeface="Times New Roman" pitchFamily="18" charset="0"/>
              </a:rPr>
              <a:t>Примеры</a:t>
            </a:r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оперетт</a:t>
            </a:r>
            <a:r>
              <a:rPr lang="ru-RU" sz="3600" dirty="0" smtClean="0"/>
              <a:t>ы</a:t>
            </a:r>
            <a:r>
              <a:rPr lang="ru-RU" sz="3600" dirty="0" smtClean="0">
                <a:cs typeface="Times New Roman" pitchFamily="18" charset="0"/>
              </a:rPr>
              <a:t> и водевил</a:t>
            </a:r>
            <a:r>
              <a:rPr lang="ru-RU" sz="3600" dirty="0" smtClean="0"/>
              <a:t>и</a:t>
            </a:r>
            <a:r>
              <a:rPr lang="ru-RU" sz="3600" dirty="0" smtClean="0">
                <a:cs typeface="Times New Roman" pitchFamily="18" charset="0"/>
              </a:rPr>
              <a:t> </a:t>
            </a:r>
            <a:endParaRPr lang="ru-RU" sz="3600" dirty="0" smtClean="0"/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мексикански</a:t>
            </a:r>
            <a:r>
              <a:rPr lang="ru-RU" sz="3600" dirty="0" smtClean="0"/>
              <a:t>е</a:t>
            </a:r>
            <a:r>
              <a:rPr lang="ru-RU" sz="3600" dirty="0" smtClean="0">
                <a:cs typeface="Times New Roman" pitchFamily="18" charset="0"/>
              </a:rPr>
              <a:t> "мыльны</a:t>
            </a:r>
            <a:r>
              <a:rPr lang="ru-RU" sz="3600" dirty="0" smtClean="0"/>
              <a:t>е</a:t>
            </a:r>
            <a:r>
              <a:rPr lang="ru-RU" sz="3600" dirty="0" smtClean="0">
                <a:cs typeface="Times New Roman" pitchFamily="18" charset="0"/>
              </a:rPr>
              <a:t> опер</a:t>
            </a:r>
            <a:r>
              <a:rPr lang="ru-RU" sz="3600" dirty="0" smtClean="0"/>
              <a:t>ы</a:t>
            </a:r>
            <a:r>
              <a:rPr lang="ru-RU" sz="3600" dirty="0" smtClean="0">
                <a:cs typeface="Times New Roman" pitchFamily="18" charset="0"/>
              </a:rPr>
              <a:t>" </a:t>
            </a:r>
            <a:endParaRPr lang="ru-RU" sz="3600" dirty="0" smtClean="0"/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индийски</a:t>
            </a:r>
            <a:r>
              <a:rPr lang="ru-RU" sz="3600" dirty="0" smtClean="0"/>
              <a:t>е</a:t>
            </a:r>
            <a:r>
              <a:rPr lang="ru-RU" sz="3600" dirty="0" smtClean="0">
                <a:cs typeface="Times New Roman" pitchFamily="18" charset="0"/>
              </a:rPr>
              <a:t> кинофильм</a:t>
            </a:r>
            <a:r>
              <a:rPr lang="ru-RU" sz="3600" dirty="0" smtClean="0"/>
              <a:t>ы</a:t>
            </a:r>
            <a:r>
              <a:rPr lang="ru-RU" sz="3600" dirty="0" smtClean="0">
                <a:cs typeface="Times New Roman" pitchFamily="18" charset="0"/>
              </a:rPr>
              <a:t> </a:t>
            </a:r>
            <a:endParaRPr lang="ru-RU" sz="3600" dirty="0" smtClean="0"/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“дамски</a:t>
            </a:r>
            <a:r>
              <a:rPr lang="ru-RU" sz="3600" dirty="0" smtClean="0"/>
              <a:t>е</a:t>
            </a:r>
            <a:r>
              <a:rPr lang="ru-RU" sz="3600" dirty="0" smtClean="0">
                <a:cs typeface="Times New Roman" pitchFamily="18" charset="0"/>
              </a:rPr>
              <a:t> роман</a:t>
            </a:r>
            <a:r>
              <a:rPr lang="ru-RU" sz="3600" dirty="0" smtClean="0"/>
              <a:t>ы</a:t>
            </a:r>
            <a:r>
              <a:rPr lang="ru-RU" sz="3600" dirty="0" smtClean="0">
                <a:cs typeface="Times New Roman" pitchFamily="18" charset="0"/>
              </a:rPr>
              <a:t>”</a:t>
            </a:r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Мопассан, О</a:t>
            </a:r>
            <a:r>
              <a:rPr lang="en-US" sz="3600" dirty="0" smtClean="0">
                <a:cs typeface="Times New Roman" pitchFamily="18" charset="0"/>
              </a:rPr>
              <a:t>’</a:t>
            </a:r>
            <a:r>
              <a:rPr lang="ru-RU" sz="3600" dirty="0" smtClean="0">
                <a:cs typeface="Times New Roman" pitchFamily="18" charset="0"/>
              </a:rPr>
              <a:t>Генри, М.Твен, </a:t>
            </a:r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Н. Лесков 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3600" b="1" dirty="0" smtClean="0"/>
              <a:t>Текстовые предикторы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   имя собственное; внешний вид; тело человека; эротизм; гонения; эмоциональность, беспокойство, изумление, обида, уверенность, происхождение, </a:t>
            </a:r>
            <a:r>
              <a:rPr lang="ru-RU" sz="3600" u="sng" dirty="0" smtClean="0">
                <a:cs typeface="Times New Roman" pitchFamily="18" charset="0"/>
              </a:rPr>
              <a:t>тайна родства</a:t>
            </a:r>
            <a:r>
              <a:rPr lang="ru-RU" sz="3600" dirty="0" smtClean="0">
                <a:cs typeface="Times New Roman" pitchFamily="18" charset="0"/>
              </a:rPr>
              <a:t>, ложь, таинственная болезнь, родственники, деньги, чужая речь, </a:t>
            </a:r>
            <a:r>
              <a:rPr lang="ru-RU" sz="3600" u="sng" dirty="0" smtClean="0">
                <a:cs typeface="Times New Roman" pitchFamily="18" charset="0"/>
              </a:rPr>
              <a:t>цвет</a:t>
            </a:r>
            <a:r>
              <a:rPr lang="ru-RU" sz="3600" dirty="0" smtClean="0">
                <a:cs typeface="Times New Roman" pitchFamily="18" charset="0"/>
              </a:rPr>
              <a:t>, животные; здание (преграда).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mtClean="0">
                <a:cs typeface="Times New Roman" pitchFamily="18" charset="0"/>
              </a:rPr>
              <a:t>Из </a:t>
            </a:r>
            <a:r>
              <a:rPr lang="ru-RU" u="sng" smtClean="0">
                <a:cs typeface="Times New Roman" pitchFamily="18" charset="0"/>
              </a:rPr>
              <a:t>поместья</a:t>
            </a:r>
            <a:r>
              <a:rPr lang="ru-RU" smtClean="0">
                <a:cs typeface="Times New Roman" pitchFamily="18" charset="0"/>
              </a:rPr>
              <a:t> сеньора Леонсио Гомеш де Фонеска, бежала </a:t>
            </a:r>
            <a:r>
              <a:rPr lang="ru-RU" u="sng" smtClean="0">
                <a:cs typeface="Times New Roman" pitchFamily="18" charset="0"/>
              </a:rPr>
              <a:t>рабыня</a:t>
            </a:r>
            <a:r>
              <a:rPr lang="ru-RU" smtClean="0">
                <a:cs typeface="Times New Roman" pitchFamily="18" charset="0"/>
              </a:rPr>
              <a:t> по имени Изаура со следующими приметами: </a:t>
            </a:r>
            <a:r>
              <a:rPr lang="ru-RU" u="sng" smtClean="0">
                <a:cs typeface="Times New Roman" pitchFamily="18" charset="0"/>
              </a:rPr>
              <a:t>цвет</a:t>
            </a:r>
            <a:r>
              <a:rPr lang="ru-RU" smtClean="0">
                <a:cs typeface="Times New Roman" pitchFamily="18" charset="0"/>
              </a:rPr>
              <a:t> кожи светлый, лицо нежное, как у любой </a:t>
            </a:r>
            <a:r>
              <a:rPr lang="ru-RU" u="sng" smtClean="0">
                <a:cs typeface="Times New Roman" pitchFamily="18" charset="0"/>
              </a:rPr>
              <a:t>белой</a:t>
            </a:r>
            <a:r>
              <a:rPr lang="ru-RU" smtClean="0">
                <a:cs typeface="Times New Roman" pitchFamily="18" charset="0"/>
              </a:rPr>
              <a:t> женщины, </a:t>
            </a:r>
            <a:r>
              <a:rPr lang="ru-RU" u="sng" smtClean="0">
                <a:cs typeface="Times New Roman" pitchFamily="18" charset="0"/>
              </a:rPr>
              <a:t>глаза</a:t>
            </a:r>
            <a:r>
              <a:rPr lang="ru-RU" smtClean="0">
                <a:cs typeface="Times New Roman" pitchFamily="18" charset="0"/>
              </a:rPr>
              <a:t> черные и большие, </a:t>
            </a:r>
            <a:r>
              <a:rPr lang="ru-RU" u="sng" smtClean="0">
                <a:cs typeface="Times New Roman" pitchFamily="18" charset="0"/>
              </a:rPr>
              <a:t>волосы</a:t>
            </a:r>
            <a:r>
              <a:rPr lang="ru-RU" smtClean="0">
                <a:cs typeface="Times New Roman" pitchFamily="18" charset="0"/>
              </a:rPr>
              <a:t> того же цвета, длинные, слегка вьющиеся, рот маленький, </a:t>
            </a:r>
            <a:r>
              <a:rPr lang="ru-RU" u="sng" smtClean="0">
                <a:cs typeface="Times New Roman" pitchFamily="18" charset="0"/>
              </a:rPr>
              <a:t>розовый</a:t>
            </a:r>
            <a:r>
              <a:rPr lang="ru-RU" smtClean="0">
                <a:cs typeface="Times New Roman" pitchFamily="18" charset="0"/>
              </a:rPr>
              <a:t>, </a:t>
            </a:r>
            <a:r>
              <a:rPr lang="ru-RU" b="1" u="sng" smtClean="0">
                <a:cs typeface="Times New Roman" pitchFamily="18" charset="0"/>
              </a:rPr>
              <a:t>красиво</a:t>
            </a:r>
            <a:r>
              <a:rPr lang="ru-RU" smtClean="0">
                <a:cs typeface="Times New Roman" pitchFamily="18" charset="0"/>
              </a:rPr>
              <a:t> очерченный, зубы белоснежные, и ровные, нос прямой, </a:t>
            </a:r>
            <a:r>
              <a:rPr lang="ru-RU" u="sng" smtClean="0">
                <a:cs typeface="Times New Roman" pitchFamily="18" charset="0"/>
              </a:rPr>
              <a:t>талия</a:t>
            </a:r>
            <a:r>
              <a:rPr lang="ru-RU" smtClean="0">
                <a:cs typeface="Times New Roman" pitchFamily="18" charset="0"/>
              </a:rPr>
              <a:t> тонкая, </a:t>
            </a:r>
            <a:r>
              <a:rPr lang="ru-RU" u="sng" smtClean="0">
                <a:cs typeface="Times New Roman" pitchFamily="18" charset="0"/>
              </a:rPr>
              <a:t>фигура</a:t>
            </a:r>
            <a:r>
              <a:rPr lang="ru-RU" smtClean="0">
                <a:cs typeface="Times New Roman" pitchFamily="18" charset="0"/>
              </a:rPr>
              <a:t> </a:t>
            </a:r>
            <a:r>
              <a:rPr lang="ru-RU" u="sng" smtClean="0">
                <a:cs typeface="Times New Roman" pitchFamily="18" charset="0"/>
              </a:rPr>
              <a:t>стройная</a:t>
            </a:r>
            <a:r>
              <a:rPr lang="ru-RU" smtClean="0">
                <a:cs typeface="Times New Roman" pitchFamily="18" charset="0"/>
              </a:rPr>
              <a:t>, рост средний. </a:t>
            </a:r>
          </a:p>
          <a:p>
            <a:pPr algn="ctr" eaLnBrk="1" hangingPunct="1">
              <a:buFontTx/>
              <a:buNone/>
            </a:pPr>
            <a:endParaRPr lang="ru-RU" sz="280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</a:pPr>
            <a:r>
              <a:rPr lang="ru-RU" sz="3600" dirty="0" smtClean="0">
                <a:cs typeface="Times New Roman" pitchFamily="18" charset="0"/>
              </a:rPr>
              <a:t>На левой </a:t>
            </a:r>
            <a:r>
              <a:rPr lang="ru-RU" sz="3600" u="sng" dirty="0" smtClean="0">
                <a:cs typeface="Times New Roman" pitchFamily="18" charset="0"/>
              </a:rPr>
              <a:t>щеке</a:t>
            </a:r>
            <a:r>
              <a:rPr lang="ru-RU" sz="3600" dirty="0" smtClean="0">
                <a:cs typeface="Times New Roman" pitchFamily="18" charset="0"/>
              </a:rPr>
              <a:t> маленькая чёрная родинка, над правой грудью след ожога, очень </a:t>
            </a:r>
            <a:r>
              <a:rPr lang="ru-RU" sz="3600" u="sng" dirty="0" smtClean="0">
                <a:cs typeface="Times New Roman" pitchFamily="18" charset="0"/>
              </a:rPr>
              <a:t>похожий</a:t>
            </a:r>
            <a:r>
              <a:rPr lang="ru-RU" sz="3600" dirty="0" smtClean="0">
                <a:cs typeface="Times New Roman" pitchFamily="18" charset="0"/>
              </a:rPr>
              <a:t> на крыло </a:t>
            </a:r>
            <a:r>
              <a:rPr lang="ru-RU" sz="3600" u="sng" dirty="0" smtClean="0">
                <a:cs typeface="Times New Roman" pitchFamily="18" charset="0"/>
              </a:rPr>
              <a:t>бабочки</a:t>
            </a:r>
            <a:r>
              <a:rPr lang="ru-RU" sz="3600" dirty="0" smtClean="0">
                <a:cs typeface="Times New Roman" pitchFamily="18" charset="0"/>
              </a:rPr>
              <a:t>. Одевается со вкусом и </a:t>
            </a:r>
            <a:r>
              <a:rPr lang="ru-RU" sz="3600" u="sng" dirty="0" smtClean="0">
                <a:cs typeface="Times New Roman" pitchFamily="18" charset="0"/>
              </a:rPr>
              <a:t>элегантно</a:t>
            </a:r>
            <a:r>
              <a:rPr lang="ru-RU" sz="3600" dirty="0" smtClean="0">
                <a:cs typeface="Times New Roman" pitchFamily="18" charset="0"/>
              </a:rPr>
              <a:t>, хорошо поёт и </a:t>
            </a:r>
            <a:r>
              <a:rPr lang="ru-RU" sz="3600" u="sng" dirty="0" smtClean="0">
                <a:cs typeface="Times New Roman" pitchFamily="18" charset="0"/>
              </a:rPr>
              <a:t>виртуозно</a:t>
            </a:r>
            <a:r>
              <a:rPr lang="ru-RU" sz="3600" dirty="0" smtClean="0">
                <a:cs typeface="Times New Roman" pitchFamily="18" charset="0"/>
              </a:rPr>
              <a:t> играет на пианино. Так как она получила </a:t>
            </a:r>
            <a:r>
              <a:rPr lang="ru-RU" sz="3600" u="sng" dirty="0" smtClean="0">
                <a:cs typeface="Times New Roman" pitchFamily="18" charset="0"/>
              </a:rPr>
              <a:t>прекрасное</a:t>
            </a:r>
            <a:r>
              <a:rPr lang="ru-RU" sz="3600" dirty="0" smtClean="0">
                <a:cs typeface="Times New Roman" pitchFamily="18" charset="0"/>
              </a:rPr>
              <a:t> образование и обладает хорошей фигурой, где угодно может сойти за свободную </a:t>
            </a:r>
            <a:r>
              <a:rPr lang="ru-RU" sz="3600" u="sng" dirty="0" smtClean="0">
                <a:cs typeface="Times New Roman" pitchFamily="18" charset="0"/>
              </a:rPr>
              <a:t>сеньору</a:t>
            </a:r>
            <a:r>
              <a:rPr lang="ru-RU" sz="3600" dirty="0" smtClean="0">
                <a:cs typeface="Times New Roman" pitchFamily="18" charset="0"/>
              </a:rPr>
              <a:t> из </a:t>
            </a:r>
            <a:r>
              <a:rPr lang="ru-RU" sz="3600" u="sng" dirty="0" smtClean="0">
                <a:cs typeface="Times New Roman" pitchFamily="18" charset="0"/>
              </a:rPr>
              <a:t>хорошего</a:t>
            </a:r>
            <a:r>
              <a:rPr lang="ru-RU" sz="3600" dirty="0" smtClean="0">
                <a:cs typeface="Times New Roman" pitchFamily="18" charset="0"/>
              </a:rPr>
              <a:t> общества.</a:t>
            </a:r>
          </a:p>
          <a:p>
            <a:pPr algn="ctr" eaLnBrk="1" hangingPunct="1">
              <a:buFontTx/>
              <a:buNone/>
            </a:pPr>
            <a:endParaRPr lang="ru-RU" sz="28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11175"/>
          </a:xfrm>
          <a:solidFill>
            <a:srgbClr val="FFCC00"/>
          </a:solidFill>
          <a:ln>
            <a:solidFill>
              <a:srgbClr val="0000FF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FF0000"/>
                </a:solidFill>
              </a:rPr>
              <a:t>К</a:t>
            </a:r>
            <a:r>
              <a:rPr lang="ru-RU" sz="3600" b="1" smtClean="0">
                <a:solidFill>
                  <a:schemeClr val="accent2"/>
                </a:solidFill>
              </a:rPr>
              <a:t>р</a:t>
            </a:r>
            <a:r>
              <a:rPr lang="ru-RU" sz="3600" b="1" smtClean="0">
                <a:solidFill>
                  <a:schemeClr val="accent1"/>
                </a:solidFill>
              </a:rPr>
              <a:t>а</a:t>
            </a:r>
            <a:r>
              <a:rPr lang="ru-RU" sz="3600" b="1" smtClean="0">
                <a:solidFill>
                  <a:srgbClr val="996633"/>
                </a:solidFill>
              </a:rPr>
              <a:t>с</a:t>
            </a:r>
            <a:r>
              <a:rPr lang="ru-RU" sz="3600" b="1" smtClean="0"/>
              <a:t>и</a:t>
            </a:r>
            <a:r>
              <a:rPr lang="ru-RU" sz="3600" b="1" smtClean="0">
                <a:solidFill>
                  <a:srgbClr val="FF3399"/>
                </a:solidFill>
              </a:rPr>
              <a:t>в</a:t>
            </a:r>
            <a:r>
              <a:rPr lang="ru-RU" sz="3600" b="1" smtClean="0">
                <a:solidFill>
                  <a:srgbClr val="6600CC"/>
                </a:solidFill>
              </a:rPr>
              <a:t>ы</a:t>
            </a:r>
            <a:r>
              <a:rPr lang="ru-RU" sz="3600" b="1" smtClean="0">
                <a:solidFill>
                  <a:srgbClr val="FF0000"/>
                </a:solidFill>
              </a:rPr>
              <a:t>е</a:t>
            </a:r>
            <a:r>
              <a:rPr lang="ru-RU" sz="3600" b="1" smtClean="0"/>
              <a:t> т</a:t>
            </a:r>
            <a:r>
              <a:rPr lang="ru-RU" sz="3600" b="1" smtClean="0">
                <a:solidFill>
                  <a:schemeClr val="accent1"/>
                </a:solidFill>
              </a:rPr>
              <a:t>е</a:t>
            </a:r>
            <a:r>
              <a:rPr lang="ru-RU" sz="3600" b="1" smtClean="0">
                <a:solidFill>
                  <a:srgbClr val="CC0066"/>
                </a:solidFill>
              </a:rPr>
              <a:t>к</a:t>
            </a:r>
            <a:r>
              <a:rPr lang="ru-RU" sz="3600" b="1" smtClean="0">
                <a:solidFill>
                  <a:srgbClr val="339966"/>
                </a:solidFill>
              </a:rPr>
              <a:t>с</a:t>
            </a:r>
            <a:r>
              <a:rPr lang="ru-RU" sz="3600" b="1" smtClean="0">
                <a:solidFill>
                  <a:schemeClr val="bg1"/>
                </a:solidFill>
              </a:rPr>
              <a:t>т</a:t>
            </a:r>
            <a:r>
              <a:rPr lang="ru-RU" sz="3600" b="1" smtClean="0">
                <a:solidFill>
                  <a:srgbClr val="9966FF"/>
                </a:solidFill>
              </a:rPr>
              <a:t>ы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715000"/>
          </a:xfrm>
        </p:spPr>
        <p:txBody>
          <a:bodyPr/>
          <a:lstStyle/>
          <a:p>
            <a:pPr indent="457200" algn="just" eaLnBrk="1" hangingPunct="1">
              <a:buNone/>
            </a:pPr>
            <a:r>
              <a:rPr lang="ru-RU" dirty="0" smtClean="0">
                <a:cs typeface="Times New Roman" pitchFamily="18" charset="0"/>
              </a:rPr>
              <a:t>"В романе дело начиналось с того, что героиня в поэтическом лесу у воды в поэтической </a:t>
            </a:r>
            <a:r>
              <a:rPr lang="ru-RU" u="sng" dirty="0" smtClean="0">
                <a:cs typeface="Times New Roman" pitchFamily="18" charset="0"/>
              </a:rPr>
              <a:t>белой</a:t>
            </a:r>
            <a:r>
              <a:rPr lang="ru-RU" dirty="0" smtClean="0">
                <a:cs typeface="Times New Roman" pitchFamily="18" charset="0"/>
              </a:rPr>
              <a:t> одежде, с поэтическими распущенными волосами, читала стихи. Дело происходит в России, и вдруг из-за кустов проявляется герой в </a:t>
            </a:r>
            <a:r>
              <a:rPr lang="ru-RU" u="sng" dirty="0" smtClean="0">
                <a:cs typeface="Times New Roman" pitchFamily="18" charset="0"/>
              </a:rPr>
              <a:t>шляпе</a:t>
            </a:r>
            <a:r>
              <a:rPr lang="ru-RU" dirty="0" smtClean="0">
                <a:cs typeface="Times New Roman" pitchFamily="18" charset="0"/>
              </a:rPr>
              <a:t> с пером </a:t>
            </a:r>
            <a:r>
              <a:rPr lang="ru-RU" dirty="0" err="1" smtClean="0">
                <a:cs typeface="Times New Roman" pitchFamily="18" charset="0"/>
              </a:rPr>
              <a:t>a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la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Guillaume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Tell</a:t>
            </a:r>
            <a:r>
              <a:rPr lang="ru-RU" dirty="0" smtClean="0">
                <a:cs typeface="Times New Roman" pitchFamily="18" charset="0"/>
              </a:rPr>
              <a:t> (так и было написано) и с двумя сопутствующими ему поэтическими белыми </a:t>
            </a:r>
            <a:r>
              <a:rPr lang="ru-RU" u="sng" dirty="0" smtClean="0">
                <a:cs typeface="Times New Roman" pitchFamily="18" charset="0"/>
              </a:rPr>
              <a:t>собаками</a:t>
            </a:r>
            <a:r>
              <a:rPr lang="ru-RU" dirty="0" smtClean="0">
                <a:cs typeface="Times New Roman" pitchFamily="18" charset="0"/>
              </a:rPr>
              <a:t>. Автору казалось, что все это очень поэтично".</a:t>
            </a:r>
            <a:endParaRPr lang="ru-RU" dirty="0" smtClean="0">
              <a:latin typeface="Courier New" pitchFamily="49" charset="0"/>
            </a:endParaRPr>
          </a:p>
          <a:p>
            <a:pPr indent="457200" algn="r" eaLnBrk="1" hangingPunct="1">
              <a:buNone/>
            </a:pPr>
            <a:r>
              <a:rPr lang="ru-RU" sz="2400" i="1" dirty="0" smtClean="0">
                <a:cs typeface="Times New Roman" pitchFamily="18" charset="0"/>
              </a:rPr>
              <a:t>Толстой Л.Н. Что такое искусство?</a:t>
            </a:r>
            <a:endParaRPr lang="en-US" sz="2400" i="1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334</TotalTime>
  <Words>880</Words>
  <Application>Microsoft Office PowerPoint</Application>
  <PresentationFormat>On-screen Show 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Тема Office</vt:lpstr>
      <vt:lpstr>Типология текстов по эмоционально-смысловой доминанте (описание типов текстов)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Красивые тексты</vt:lpstr>
      <vt:lpstr>Жорж Санд "Леони Леони" </vt:lpstr>
      <vt:lpstr>эротичность</vt:lpstr>
      <vt:lpstr>эротичность</vt:lpstr>
      <vt:lpstr>эротичность</vt:lpstr>
      <vt:lpstr>Красивые тексты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</dc:creator>
  <cp:lastModifiedBy>V</cp:lastModifiedBy>
  <cp:revision>110</cp:revision>
  <dcterms:created xsi:type="dcterms:W3CDTF">2007-10-03T07:34:24Z</dcterms:created>
  <dcterms:modified xsi:type="dcterms:W3CDTF">2014-04-01T10:15:47Z</dcterms:modified>
</cp:coreProperties>
</file>